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73" r:id="rId6"/>
    <p:sldId id="263" r:id="rId7"/>
    <p:sldId id="264" r:id="rId8"/>
    <p:sldId id="267" r:id="rId9"/>
    <p:sldId id="269" r:id="rId10"/>
    <p:sldId id="270" r:id="rId11"/>
    <p:sldId id="272" r:id="rId12"/>
    <p:sldId id="274" r:id="rId13"/>
    <p:sldId id="27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/>
    <p:restoredTop sz="96327"/>
  </p:normalViewPr>
  <p:slideViewPr>
    <p:cSldViewPr snapToGrid="0">
      <p:cViewPr varScale="1">
        <p:scale>
          <a:sx n="128" d="100"/>
          <a:sy n="128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parency.entsoe.eu/" TargetMode="External"/><Relationship Id="rId7" Type="http://schemas.openxmlformats.org/officeDocument/2006/relationships/hyperlink" Target="https://keras.io/examples/timeseries/timeseries_weather_forecasting/" TargetMode="External"/><Relationship Id="rId2" Type="http://schemas.openxmlformats.org/officeDocument/2006/relationships/hyperlink" Target="https://www.stat.cmu.edu/~ryantibs/convexopt-S15/scribes/15-barr-method-scrib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StandardScaler.html" TargetMode="External"/><Relationship Id="rId5" Type="http://schemas.openxmlformats.org/officeDocument/2006/relationships/hyperlink" Target="https://keras.io/api/layers/recurrent_layers/lstm/" TargetMode="External"/><Relationship Id="rId4" Type="http://schemas.openxmlformats.org/officeDocument/2006/relationships/hyperlink" Target="https://darksky.net/forecast/47.3769,8.5414/us12/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5231-0830-F52D-86EE-CB5B4E95A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1126" y="2754810"/>
            <a:ext cx="6403181" cy="1348379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sz="4100" b="1" dirty="0">
                <a:solidFill>
                  <a:srgbClr val="00B0F0"/>
                </a:solidFill>
              </a:rPr>
              <a:t>Adversarial Attacks </a:t>
            </a:r>
            <a:r>
              <a:rPr lang="en-IN" sz="4100" b="1" dirty="0"/>
              <a:t>on </a:t>
            </a:r>
            <a:r>
              <a:rPr lang="en-IN" sz="4100" b="1" dirty="0">
                <a:solidFill>
                  <a:srgbClr val="FF0000"/>
                </a:solidFill>
              </a:rPr>
              <a:t>Load Forecasting Model</a:t>
            </a:r>
            <a:endParaRPr lang="en-US" sz="4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2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341782"/>
            <a:ext cx="9558844" cy="50851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Model Results</a:t>
            </a:r>
            <a:endParaRPr lang="en-IN" sz="25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dirty="0">
                <a:latin typeface="NimbusRomNo9L"/>
              </a:rPr>
              <a:t>We can see that training loss decreases with epochs. </a:t>
            </a:r>
          </a:p>
          <a:p>
            <a:r>
              <a:rPr lang="en-IN" dirty="0">
                <a:solidFill>
                  <a:srgbClr val="00B050"/>
                </a:solidFill>
                <a:latin typeface="NimbusRomNo9L"/>
              </a:rPr>
              <a:t>MAPE</a:t>
            </a:r>
            <a:r>
              <a:rPr lang="en-IN" dirty="0">
                <a:latin typeface="NimbusRomNo9L"/>
              </a:rPr>
              <a:t> for </a:t>
            </a:r>
            <a:r>
              <a:rPr lang="en-IN" dirty="0">
                <a:solidFill>
                  <a:srgbClr val="00B0F0"/>
                </a:solidFill>
                <a:latin typeface="NimbusRomNo9L"/>
              </a:rPr>
              <a:t>training dataset </a:t>
            </a:r>
            <a:r>
              <a:rPr lang="en-IN" dirty="0">
                <a:latin typeface="NimbusRomNo9L"/>
              </a:rPr>
              <a:t>is </a:t>
            </a:r>
            <a:r>
              <a:rPr lang="en-IN" b="1" dirty="0">
                <a:latin typeface="NimbusRomNo9L"/>
              </a:rPr>
              <a:t>1.343</a:t>
            </a:r>
            <a:r>
              <a:rPr lang="en-IN" dirty="0">
                <a:latin typeface="NimbusRomNo9L"/>
              </a:rPr>
              <a:t> which shows that our forecasting model has trained very well.</a:t>
            </a:r>
          </a:p>
          <a:p>
            <a:r>
              <a:rPr lang="en-IN" dirty="0">
                <a:solidFill>
                  <a:srgbClr val="00B050"/>
                </a:solidFill>
                <a:latin typeface="NimbusRomNo9L"/>
              </a:rPr>
              <a:t>MAPE</a:t>
            </a:r>
            <a:r>
              <a:rPr lang="en-IN" dirty="0">
                <a:latin typeface="NimbusRomNo9L"/>
              </a:rPr>
              <a:t> for </a:t>
            </a:r>
            <a:r>
              <a:rPr lang="en-IN" dirty="0">
                <a:solidFill>
                  <a:srgbClr val="00B0F0"/>
                </a:solidFill>
                <a:latin typeface="NimbusRomNo9L"/>
              </a:rPr>
              <a:t>test dataset </a:t>
            </a:r>
            <a:r>
              <a:rPr lang="en-IN" dirty="0">
                <a:latin typeface="NimbusRomNo9L"/>
              </a:rPr>
              <a:t>is </a:t>
            </a:r>
            <a:r>
              <a:rPr lang="en-IN" b="1" dirty="0">
                <a:latin typeface="NimbusRomNo9L"/>
              </a:rPr>
              <a:t>3.885</a:t>
            </a:r>
            <a:r>
              <a:rPr lang="en-IN" dirty="0">
                <a:latin typeface="NimbusRomNo9L"/>
              </a:rPr>
              <a:t> which shows that our forecasting model has also performed very well.</a:t>
            </a:r>
            <a:endParaRPr lang="en-IN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BD750-7C67-B460-50F5-593B5E9B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44" y="1989880"/>
            <a:ext cx="3704046" cy="2209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7838-4BD0-9140-BA9D-B49D0769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16" y="1989881"/>
            <a:ext cx="3617476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0D486-69D2-1CAA-EFCC-B1674774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544" y="4632274"/>
            <a:ext cx="3914866" cy="30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9499E8-8865-1E62-5C75-07EE8CAA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7" y="4631765"/>
            <a:ext cx="5160228" cy="3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19" y="1341782"/>
            <a:ext cx="9589855" cy="503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Adversarial Attacks Results</a:t>
            </a:r>
            <a:endParaRPr lang="en-IN" sz="25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dirty="0">
                <a:effectLst/>
                <a:latin typeface="NimbusRomNo9L"/>
              </a:rPr>
              <a:t>From </a:t>
            </a: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Temperature </a:t>
            </a:r>
            <a:r>
              <a:rPr lang="en-IN" dirty="0">
                <a:solidFill>
                  <a:srgbClr val="00B050"/>
                </a:solidFill>
                <a:latin typeface="NimbusRomNo9L"/>
              </a:rPr>
              <a:t>P</a:t>
            </a: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rofile</a:t>
            </a:r>
            <a:r>
              <a:rPr lang="en-IN" dirty="0">
                <a:effectLst/>
                <a:latin typeface="NimbusRomNo9L"/>
              </a:rPr>
              <a:t>, we can see that we have generated </a:t>
            </a:r>
            <a:r>
              <a:rPr lang="en-IN" b="1" dirty="0">
                <a:effectLst/>
                <a:latin typeface="NimbusRomNo9L"/>
              </a:rPr>
              <a:t>hard-to-detect</a:t>
            </a:r>
            <a:r>
              <a:rPr lang="en-IN" dirty="0">
                <a:effectLst/>
                <a:latin typeface="NimbusRomNo9L"/>
              </a:rPr>
              <a:t> adversarial temperature data using </a:t>
            </a:r>
            <a:r>
              <a:rPr lang="en-IN" dirty="0">
                <a:solidFill>
                  <a:srgbClr val="00B0F0"/>
                </a:solidFill>
                <a:effectLst/>
                <a:latin typeface="NimbusRomNo9L"/>
              </a:rPr>
              <a:t>Gradient Estimation </a:t>
            </a:r>
            <a:r>
              <a:rPr lang="en-IN" dirty="0">
                <a:effectLst/>
                <a:latin typeface="NimbusRomNo9L"/>
              </a:rPr>
              <a:t>for various maximum degree of temperature variation (in </a:t>
            </a:r>
            <a:r>
              <a:rPr lang="en-IN" dirty="0">
                <a:latin typeface="NimbusRomNo9L"/>
              </a:rPr>
              <a:t>F</a:t>
            </a:r>
            <a:r>
              <a:rPr lang="en-IN" dirty="0">
                <a:effectLst/>
                <a:latin typeface="NimbusRomNo9L"/>
              </a:rPr>
              <a:t>ahrenheit).</a:t>
            </a:r>
          </a:p>
          <a:p>
            <a:r>
              <a:rPr lang="en-IN" dirty="0">
                <a:latin typeface="NimbusRomNo9L"/>
              </a:rPr>
              <a:t>From </a:t>
            </a:r>
            <a:r>
              <a:rPr lang="en-IN" dirty="0">
                <a:solidFill>
                  <a:srgbClr val="00B050"/>
                </a:solidFill>
                <a:latin typeface="NimbusRomNo9L"/>
              </a:rPr>
              <a:t>Load Profile</a:t>
            </a:r>
            <a:r>
              <a:rPr lang="en-IN" dirty="0">
                <a:latin typeface="NimbusRomNo9L"/>
              </a:rPr>
              <a:t>, we can see the effect of </a:t>
            </a:r>
            <a:r>
              <a:rPr lang="en-IN" dirty="0">
                <a:effectLst/>
                <a:latin typeface="NimbusRomNo9L"/>
              </a:rPr>
              <a:t>adversarial temperature features which has </a:t>
            </a:r>
            <a:r>
              <a:rPr lang="en-IN" b="1" dirty="0">
                <a:latin typeface="NimbusRomNo9L"/>
              </a:rPr>
              <a:t>impacted</a:t>
            </a:r>
            <a:r>
              <a:rPr lang="en-IN" dirty="0">
                <a:latin typeface="NimbusRomNo9L"/>
              </a:rPr>
              <a:t> the performance of load forecasting model. </a:t>
            </a:r>
          </a:p>
          <a:p>
            <a:r>
              <a:rPr lang="en-IN" dirty="0">
                <a:latin typeface="NimbusRomNo9L"/>
              </a:rPr>
              <a:t>We can see that the load forecasting model performance </a:t>
            </a:r>
            <a:r>
              <a:rPr lang="en-IN" b="1" dirty="0">
                <a:latin typeface="NimbusRomNo9L"/>
              </a:rPr>
              <a:t>decreases</a:t>
            </a:r>
            <a:r>
              <a:rPr lang="en-IN" dirty="0">
                <a:latin typeface="NimbusRomNo9L"/>
              </a:rPr>
              <a:t> with </a:t>
            </a:r>
            <a:r>
              <a:rPr lang="en-IN" b="1" dirty="0">
                <a:latin typeface="NimbusRomNo9L"/>
              </a:rPr>
              <a:t>increase</a:t>
            </a:r>
            <a:r>
              <a:rPr lang="en-IN" dirty="0">
                <a:latin typeface="NimbusRomNo9L"/>
              </a:rPr>
              <a:t> in degree of temperature variation. 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393B5-9F6D-D7F1-7C86-D6657A64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20" y="1933301"/>
            <a:ext cx="4787358" cy="2389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D6F2D-D107-1191-1C6B-365AAC21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47" y="1933301"/>
            <a:ext cx="4732828" cy="23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9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341782"/>
            <a:ext cx="9762740" cy="51199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700" b="1" dirty="0">
                <a:solidFill>
                  <a:srgbClr val="00B0F0"/>
                </a:solidFill>
                <a:effectLst/>
                <a:latin typeface="NimbusRomNo9L"/>
              </a:rPr>
              <a:t>Adversarial Attacks Results</a:t>
            </a:r>
            <a:endParaRPr lang="en-IN" sz="2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r>
              <a:rPr lang="en-IN" sz="2000" dirty="0">
                <a:effectLst/>
                <a:latin typeface="NimbusRomNo9L"/>
              </a:rPr>
              <a:t>We can see and compare the Load Forecasting Profiles with </a:t>
            </a:r>
            <a:r>
              <a:rPr lang="en-IN" sz="2000" b="1" dirty="0">
                <a:effectLst/>
                <a:latin typeface="NimbusRomNo9L"/>
              </a:rPr>
              <a:t>1F</a:t>
            </a:r>
            <a:r>
              <a:rPr lang="en-IN" sz="2000" dirty="0">
                <a:effectLst/>
                <a:latin typeface="NimbusRomNo9L"/>
              </a:rPr>
              <a:t> and </a:t>
            </a:r>
            <a:r>
              <a:rPr lang="en-IN" sz="2000" b="1" dirty="0">
                <a:effectLst/>
                <a:latin typeface="NimbusRomNo9L"/>
              </a:rPr>
              <a:t>5F</a:t>
            </a:r>
            <a:r>
              <a:rPr lang="en-IN" sz="2000" dirty="0">
                <a:effectLst/>
                <a:latin typeface="NimbusRomNo9L"/>
              </a:rPr>
              <a:t> attack. 5F attack has deviated the forecasted load more and hence performed worse as compared to 1F attack.</a:t>
            </a:r>
          </a:p>
          <a:p>
            <a:r>
              <a:rPr lang="en-IN" sz="2000" dirty="0">
                <a:latin typeface="NimbusRomNo9L"/>
              </a:rPr>
              <a:t>From </a:t>
            </a:r>
            <a:r>
              <a:rPr lang="en-IN" sz="2000" dirty="0">
                <a:solidFill>
                  <a:srgbClr val="00B050"/>
                </a:solidFill>
                <a:latin typeface="NimbusRomNo9L"/>
              </a:rPr>
              <a:t>MAPE vs Temperature Variation </a:t>
            </a:r>
            <a:r>
              <a:rPr lang="en-IN" sz="2000" dirty="0">
                <a:latin typeface="NimbusRomNo9L"/>
              </a:rPr>
              <a:t>curve in right, we can see that the test dataset MAPE has increased with increase in degree of temperature variation.</a:t>
            </a:r>
          </a:p>
          <a:p>
            <a:r>
              <a:rPr lang="en-IN" sz="2000" dirty="0">
                <a:latin typeface="NimbusRomNo9L"/>
              </a:rPr>
              <a:t>We can see with </a:t>
            </a:r>
            <a:r>
              <a:rPr lang="en-IN" sz="2000" b="1" dirty="0">
                <a:latin typeface="NimbusRomNo9L"/>
              </a:rPr>
              <a:t>only</a:t>
            </a:r>
            <a:r>
              <a:rPr lang="en-IN" sz="2000" dirty="0">
                <a:latin typeface="NimbusRomNo9L"/>
              </a:rPr>
              <a:t> </a:t>
            </a:r>
            <a:r>
              <a:rPr lang="en-IN" sz="2000" b="1" dirty="0">
                <a:latin typeface="NimbusRomNo9L"/>
              </a:rPr>
              <a:t>5 F</a:t>
            </a:r>
            <a:r>
              <a:rPr lang="en-IN" sz="2000" b="1" dirty="0">
                <a:effectLst/>
                <a:latin typeface="NimbusRomNo9L"/>
              </a:rPr>
              <a:t>ahrenheit </a:t>
            </a:r>
            <a:r>
              <a:rPr lang="en-IN" sz="2000" dirty="0">
                <a:latin typeface="NimbusRomNo9L"/>
              </a:rPr>
              <a:t>change in temperature which is not much, MAPE has increased from </a:t>
            </a:r>
            <a:r>
              <a:rPr lang="en-IN" sz="2000" b="1" dirty="0">
                <a:latin typeface="NimbusRomNo9L"/>
              </a:rPr>
              <a:t>3.88</a:t>
            </a:r>
            <a:r>
              <a:rPr lang="en-IN" sz="2000" dirty="0">
                <a:latin typeface="NimbusRomNo9L"/>
              </a:rPr>
              <a:t> to </a:t>
            </a:r>
            <a:r>
              <a:rPr lang="en-IN" sz="2000" b="1" dirty="0">
                <a:latin typeface="NimbusRomNo9L"/>
              </a:rPr>
              <a:t>4.23</a:t>
            </a:r>
            <a:r>
              <a:rPr lang="en-IN" sz="2000" dirty="0">
                <a:latin typeface="NimbusRomNo9L"/>
              </a:rPr>
              <a:t>, that is increase of </a:t>
            </a:r>
            <a:r>
              <a:rPr lang="en-IN" sz="2000" b="1" dirty="0">
                <a:latin typeface="NimbusRomNo9L"/>
              </a:rPr>
              <a:t>approx. 9% </a:t>
            </a:r>
            <a:r>
              <a:rPr lang="en-IN" sz="2000" dirty="0">
                <a:latin typeface="NimbusRomNo9L"/>
              </a:rPr>
              <a:t>in MAPE as compared to actual temperature dataset.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A8213-8049-499E-A4C0-EA700897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20" y="1767840"/>
            <a:ext cx="5239877" cy="27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62081-A16A-05AC-8314-4538C384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22" y="2063931"/>
            <a:ext cx="4188391" cy="22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A8F6-EA03-B306-A3E4-E6AC18F2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968" y="713563"/>
            <a:ext cx="8911687" cy="60834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ECE4-A9E3-392D-46DA-B3D15674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968" y="1587895"/>
            <a:ext cx="9408644" cy="4643628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</a:rPr>
              <a:t>In this work, we have investigated the security threats of load forecasting model. </a:t>
            </a:r>
          </a:p>
          <a:p>
            <a:r>
              <a:rPr lang="en-IN" sz="1700" dirty="0">
                <a:latin typeface="NimbusRomNo9L"/>
              </a:rPr>
              <a:t>First, we have implemented LSTM based RNN architecture for load forecasting model and we saw that our forecasting model has performed very well on test dataset.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Secondly, we have implemented Black-box based attack strategy called Gradient Estimation to generate hard-to-detect adversarial data.</a:t>
            </a:r>
          </a:p>
          <a:p>
            <a:r>
              <a:rPr lang="en-IN" sz="1700" dirty="0">
                <a:latin typeface="NimbusRomNo9L"/>
              </a:rPr>
              <a:t>At last, We have seen that the adversarial attack has affected the performance of load forecasting model by good amount. This can impact </a:t>
            </a:r>
            <a:r>
              <a:rPr lang="en-IN" sz="1700" dirty="0">
                <a:effectLst/>
                <a:latin typeface="NimbusRomNo9L"/>
              </a:rPr>
              <a:t>cost and reliability of system operations and </a:t>
            </a:r>
            <a:r>
              <a:rPr lang="en-IN" sz="1700" dirty="0">
                <a:latin typeface="NimbusRomNo9L"/>
              </a:rPr>
              <a:t>various decision-making problems </a:t>
            </a:r>
            <a:r>
              <a:rPr lang="en-IN" sz="1700" dirty="0">
                <a:effectLst/>
                <a:latin typeface="NimbusRomNo9L"/>
              </a:rPr>
              <a:t>such as unit commitment, maintenance scheduling etc.</a:t>
            </a:r>
          </a:p>
          <a:p>
            <a:r>
              <a:rPr lang="en-IN" sz="1700" dirty="0">
                <a:effectLst/>
                <a:latin typeface="NimbusRomNo9L"/>
              </a:rPr>
              <a:t>This work shows that there is need of more secure and robust design and implementation of load forecasting algorithms. </a:t>
            </a:r>
          </a:p>
          <a:p>
            <a:r>
              <a:rPr lang="en-IN" sz="1700" dirty="0">
                <a:latin typeface="NimbusRomNo9L"/>
              </a:rPr>
              <a:t>The s</a:t>
            </a:r>
            <a:r>
              <a:rPr lang="en-IN" sz="1700" dirty="0">
                <a:effectLst/>
                <a:latin typeface="NimbusRomNo9L"/>
              </a:rPr>
              <a:t>ystem operator’s bad data detection algorithms should be implemented robust using more advanced and sophisticated techniques like anomaly detection to detect even such type of adversarial attacks.</a:t>
            </a:r>
            <a:endParaRPr lang="en-IN" sz="1700" dirty="0"/>
          </a:p>
          <a:p>
            <a:endParaRPr lang="en-IN" dirty="0">
              <a:effectLst/>
              <a:latin typeface="NimbusRomNo9L"/>
            </a:endParaRPr>
          </a:p>
          <a:p>
            <a:endParaRPr lang="en-IN" dirty="0">
              <a:latin typeface="NimbusRomNo9L"/>
            </a:endParaRPr>
          </a:p>
          <a:p>
            <a:endParaRPr lang="en-IN" sz="1800" dirty="0">
              <a:effectLst/>
              <a:latin typeface="CMSY7"/>
            </a:endParaRP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800" dirty="0">
              <a:effectLst/>
              <a:latin typeface="CMSY7"/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5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506583"/>
            <a:ext cx="9319192" cy="4953825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  <a:hlinkClick r:id="rId2"/>
              </a:rPr>
              <a:t>https://arxiv.org/pdf/1906.04926.pdf</a:t>
            </a:r>
          </a:p>
          <a:p>
            <a:r>
              <a:rPr lang="en-IN" sz="1700" dirty="0">
                <a:latin typeface="NimbusRomNo9L"/>
                <a:hlinkClick r:id="rId3"/>
              </a:rPr>
              <a:t>https://transparency.entsoe.eu/</a:t>
            </a:r>
            <a:endParaRPr lang="en-IN" sz="17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4"/>
              </a:rPr>
              <a:t>https://darksky.net/forecast/47.3769,8.5414/us12/en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5"/>
              </a:rPr>
              <a:t>https://keras.io/api/layers/recurrent_layers/lstm/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6"/>
              </a:rPr>
              <a:t>https://scikit-learn.org/stable/modules/generated/sklearn.preprocessing.StandardScaler.html</a:t>
            </a:r>
            <a:endParaRPr lang="en-IN" sz="17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7"/>
              </a:rPr>
              <a:t>https://keras.io/examples/timeseries/timeseries_weather_forecasting/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2"/>
              </a:rPr>
              <a:t>https://www.stat.cmu.edu/~ryantibs/convexopt-S15/scribes/15-barr-method-scribed.pdf</a:t>
            </a: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7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Softwares &amp; Libraries Used</a:t>
            </a:r>
            <a:endParaRPr lang="en-IN" sz="1700" dirty="0">
              <a:latin typeface="NimbusRomNo9L"/>
            </a:endParaRP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Programming Languages: </a:t>
            </a:r>
            <a:r>
              <a:rPr lang="en-IN" sz="1700" dirty="0">
                <a:latin typeface="NimbusRomNo9L"/>
              </a:rPr>
              <a:t>Python</a:t>
            </a: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Machine Learning Framework: </a:t>
            </a:r>
            <a:r>
              <a:rPr lang="en-IN" sz="1700" dirty="0">
                <a:latin typeface="NimbusRomNo9L"/>
              </a:rPr>
              <a:t>Keras, Scikit-learn</a:t>
            </a: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Important Libraries:</a:t>
            </a:r>
            <a:r>
              <a:rPr lang="en-IN" sz="1700" dirty="0">
                <a:latin typeface="NimbusRomNo9L"/>
              </a:rPr>
              <a:t> Pandas, NumPy, Matplotlib</a:t>
            </a:r>
          </a:p>
          <a:p>
            <a:pPr>
              <a:spcBef>
                <a:spcPts val="0"/>
              </a:spcBef>
            </a:pPr>
            <a:endParaRPr lang="en-IN" sz="1700" dirty="0">
              <a:latin typeface="NimbusRomNo9L"/>
            </a:endParaRPr>
          </a:p>
          <a:p>
            <a:pPr>
              <a:spcBef>
                <a:spcPts val="0"/>
              </a:spcBef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84604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746A-E55E-9B92-9B2E-3765E781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542" y="723501"/>
            <a:ext cx="8911687" cy="608342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285A-437E-288D-C6B5-B8D6458B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42" y="1510747"/>
            <a:ext cx="9339070" cy="49894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Why Load Forecasting?</a:t>
            </a:r>
          </a:p>
          <a:p>
            <a:r>
              <a:rPr lang="en-IN" dirty="0">
                <a:effectLst/>
                <a:latin typeface="NimbusRomNo9L"/>
              </a:rPr>
              <a:t>Load forecasting plays an important role in the planning and operations of </a:t>
            </a:r>
            <a:r>
              <a:rPr lang="en-IN" dirty="0">
                <a:latin typeface="NimbusRomNo9L"/>
              </a:rPr>
              <a:t>power system</a:t>
            </a:r>
            <a:r>
              <a:rPr lang="en-IN" dirty="0">
                <a:effectLst/>
                <a:latin typeface="NimbusRomNo9L"/>
              </a:rPr>
              <a:t>. </a:t>
            </a:r>
          </a:p>
          <a:p>
            <a:r>
              <a:rPr lang="en-IN" dirty="0">
                <a:effectLst/>
                <a:latin typeface="NimbusRomNo9L"/>
              </a:rPr>
              <a:t>It is useful in various decision-making problems such as unit commitment, reserve management, economic dispatch and maintenance scheduling.</a:t>
            </a: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latin typeface="NimbusRomNo9L"/>
              </a:rPr>
              <a:t>Problem with Load Forecasting Model?</a:t>
            </a:r>
            <a:endParaRPr lang="en-IN" sz="2500" b="1" dirty="0">
              <a:solidFill>
                <a:srgbClr val="00B0F0"/>
              </a:solidFill>
              <a:effectLst/>
              <a:latin typeface="NimbusRomNo9L"/>
            </a:endParaRPr>
          </a:p>
          <a:p>
            <a:r>
              <a:rPr lang="en-IN" dirty="0">
                <a:effectLst/>
                <a:latin typeface="NimbusRomNo9L"/>
              </a:rPr>
              <a:t>The driving factors of load variations are heterogeneous, including temperature, weather, temporal effect, seasonal effects and other socioeconomic factors. </a:t>
            </a:r>
          </a:p>
          <a:p>
            <a:r>
              <a:rPr lang="en-IN" dirty="0">
                <a:latin typeface="NimbusRomNo9L"/>
              </a:rPr>
              <a:t>Load F</a:t>
            </a:r>
            <a:r>
              <a:rPr lang="en-IN" dirty="0">
                <a:effectLst/>
                <a:latin typeface="NimbusRomNo9L"/>
              </a:rPr>
              <a:t>orecasting model uses the temperature and weather forecasts as its input features which comes from external services/APIs, while such inputs can be exposed to adversarial modification and the model accuracy may be severely impacted by such malicious changes in dataset. </a:t>
            </a:r>
          </a:p>
          <a:p>
            <a:r>
              <a:rPr lang="en-IN" dirty="0">
                <a:effectLst/>
                <a:latin typeface="NimbusRomNo9L"/>
              </a:rPr>
              <a:t>The accuracy of forecasted load directly impacts the cost and reliability of power system operations. </a:t>
            </a:r>
            <a:endParaRPr lang="en-IN" dirty="0"/>
          </a:p>
          <a:p>
            <a:pPr marL="0" indent="0">
              <a:buNone/>
            </a:pPr>
            <a:endParaRPr lang="en-IN" dirty="0"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Recently, there has been a hot debate on the security of machine learning models and researchers found that small noises injected to input features can severely impact model performance. </a:t>
            </a:r>
            <a:endParaRPr lang="en-I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Diagram of forecasting model&#10;&#10;Description automatically generated">
            <a:extLst>
              <a:ext uri="{FF2B5EF4-FFF2-40B4-BE49-F238E27FC236}">
                <a16:creationId xmlns:a16="http://schemas.microsoft.com/office/drawing/2014/main" id="{EA7EAD45-1E01-3E02-B88D-C61B3082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89" y="218036"/>
            <a:ext cx="4300623" cy="16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A8F6-EA03-B306-A3E4-E6AC18F2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968" y="713563"/>
            <a:ext cx="8911687" cy="60834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ECE4-A9E3-392D-46DA-B3D15674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968" y="1500809"/>
            <a:ext cx="9408644" cy="4643628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</a:rPr>
              <a:t>In this work, we have investigated the security threats of load forecasting model.</a:t>
            </a:r>
          </a:p>
          <a:p>
            <a:r>
              <a:rPr lang="en-IN" sz="1700" dirty="0">
                <a:effectLst/>
                <a:latin typeface="NimbusRomNo9L"/>
              </a:rPr>
              <a:t>We considered the scenario where attacker adversarially injects false data into </a:t>
            </a:r>
            <a:r>
              <a:rPr lang="en-IN" sz="1700" dirty="0">
                <a:latin typeface="NimbusRomNo9L"/>
              </a:rPr>
              <a:t>the </a:t>
            </a:r>
            <a:r>
              <a:rPr lang="en-IN" sz="1700" dirty="0">
                <a:effectLst/>
                <a:latin typeface="NimbusRomNo9L"/>
              </a:rPr>
              <a:t>input features and examined to what extent such attacks could impact the performance of load forecasting model. 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Specifically, we investigated false data injection attacks on the temperature features. It is an important input feature and is mostly obtained from external services/APIs. So, it is easier for attackers to inject perturbations on temperature data. </a:t>
            </a:r>
          </a:p>
          <a:p>
            <a:r>
              <a:rPr lang="en-IN" sz="1700" dirty="0">
                <a:effectLst/>
                <a:latin typeface="NimbusRomNo9L"/>
              </a:rPr>
              <a:t>We have also implemented Black-box attack algorithm </a:t>
            </a:r>
            <a:r>
              <a:rPr lang="en-IN" sz="1700" dirty="0">
                <a:solidFill>
                  <a:srgbClr val="00B050"/>
                </a:solidFill>
                <a:latin typeface="NimbusMonL"/>
              </a:rPr>
              <a:t>G</a:t>
            </a:r>
            <a:r>
              <a:rPr lang="en-IN" sz="1700" dirty="0">
                <a:solidFill>
                  <a:srgbClr val="00B050"/>
                </a:solidFill>
                <a:effectLst/>
                <a:latin typeface="NimbusMonL"/>
              </a:rPr>
              <a:t>radient </a:t>
            </a:r>
            <a:r>
              <a:rPr lang="en-IN" sz="1700" dirty="0">
                <a:solidFill>
                  <a:srgbClr val="00B050"/>
                </a:solidFill>
                <a:latin typeface="NimbusMonL"/>
              </a:rPr>
              <a:t>E</a:t>
            </a:r>
            <a:r>
              <a:rPr lang="en-IN" sz="1700" dirty="0">
                <a:solidFill>
                  <a:srgbClr val="00B050"/>
                </a:solidFill>
                <a:effectLst/>
                <a:latin typeface="NimbusMonL"/>
              </a:rPr>
              <a:t>stimation </a:t>
            </a:r>
            <a:r>
              <a:rPr lang="en-IN" sz="1700" dirty="0">
                <a:effectLst/>
                <a:latin typeface="NimbusRomNo9L"/>
              </a:rPr>
              <a:t>to generate hard-to-detect adversarial temperature data.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</a:t>
            </a:r>
            <a:r>
              <a:rPr lang="en-IN" sz="1700" dirty="0">
                <a:latin typeface="NimbusRomNo9L"/>
              </a:rPr>
              <a:t>will see </a:t>
            </a:r>
            <a:r>
              <a:rPr lang="en-IN" sz="1700" dirty="0">
                <a:effectLst/>
                <a:latin typeface="NimbusRomNo9L"/>
              </a:rPr>
              <a:t>that strategically designed adversarial input features </a:t>
            </a:r>
            <a:r>
              <a:rPr lang="en-IN" sz="1700" dirty="0">
                <a:latin typeface="NimbusRomNo9L"/>
              </a:rPr>
              <a:t>can impact performance of load forecasting model. </a:t>
            </a:r>
          </a:p>
          <a:p>
            <a:r>
              <a:rPr lang="en-IN" sz="1700" dirty="0">
                <a:latin typeface="NimbusRomNo9L"/>
              </a:rPr>
              <a:t>This can result into </a:t>
            </a:r>
            <a:r>
              <a:rPr lang="en-IN" sz="1700" dirty="0">
                <a:effectLst/>
                <a:latin typeface="NimbusRomNo9L"/>
              </a:rPr>
              <a:t>potential damages on power system operations either by increasing system operating costs or load shedding events. </a:t>
            </a:r>
            <a:endParaRPr lang="en-IN" sz="1700" dirty="0">
              <a:effectLst/>
              <a:latin typeface="CMSY7"/>
            </a:endParaRPr>
          </a:p>
          <a:p>
            <a:endParaRPr lang="en-IN" dirty="0">
              <a:latin typeface="NimbusRomNo9L"/>
            </a:endParaRPr>
          </a:p>
          <a:p>
            <a:endParaRPr lang="en-IN" sz="1800" dirty="0">
              <a:effectLst/>
              <a:latin typeface="CMSY7"/>
            </a:endParaRP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800" dirty="0">
              <a:effectLst/>
              <a:latin typeface="CMSY7"/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3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Load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50"/>
            <a:ext cx="9319192" cy="478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LSTM Based Recurrent Neural Network</a:t>
            </a:r>
            <a:endParaRPr lang="en-US" sz="2300" dirty="0"/>
          </a:p>
          <a:p>
            <a:r>
              <a:rPr lang="en-IN" sz="1700" dirty="0">
                <a:latin typeface="NimbusRomNo9L"/>
              </a:rPr>
              <a:t>To m</a:t>
            </a:r>
            <a:r>
              <a:rPr lang="en-IN" sz="1700" dirty="0">
                <a:effectLst/>
                <a:latin typeface="NimbusRomNo9L"/>
              </a:rPr>
              <a:t>odel the temporal dependencies in sequential data to forecast values, </a:t>
            </a:r>
            <a:r>
              <a:rPr lang="en-IN" sz="1700" b="1" dirty="0">
                <a:effectLst/>
                <a:latin typeface="NimbusRomNo9L"/>
              </a:rPr>
              <a:t>Recurrent Neural Network (RNN) </a:t>
            </a:r>
            <a:r>
              <a:rPr lang="en-IN" sz="1700" dirty="0">
                <a:effectLst/>
                <a:latin typeface="NimbusRomNo9L"/>
              </a:rPr>
              <a:t>is </a:t>
            </a:r>
            <a:r>
              <a:rPr lang="en-IN" sz="1800" dirty="0">
                <a:effectLst/>
                <a:latin typeface="NimbusRomNo9L"/>
              </a:rPr>
              <a:t>widely used forecasting model.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have used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LSTM Based Recurrent Neural Network</a:t>
            </a:r>
            <a:r>
              <a:rPr lang="en-IN" sz="1700" dirty="0">
                <a:effectLst/>
                <a:latin typeface="NimbusRomNo9L"/>
              </a:rPr>
              <a:t> to find function parameterized by  	        which learns the mapping from historical sequence                    to future loads       .       </a:t>
            </a: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3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Forecasting goal is to find    which </a:t>
            </a:r>
            <a:r>
              <a:rPr lang="en-IN" sz="1700" b="1" dirty="0">
                <a:solidFill>
                  <a:schemeClr val="tx1"/>
                </a:solidFill>
                <a:effectLst/>
                <a:latin typeface="NimbusRomNo9L"/>
              </a:rPr>
              <a:t>minimizes</a:t>
            </a:r>
            <a:r>
              <a:rPr lang="en-IN" sz="1700" dirty="0">
                <a:effectLst/>
                <a:latin typeface="NimbusRomNo9L"/>
              </a:rPr>
              <a:t> our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Cost Function</a:t>
            </a:r>
            <a:r>
              <a:rPr lang="en-IN" sz="1700" dirty="0">
                <a:effectLst/>
                <a:latin typeface="NimbusRomNo9L"/>
              </a:rPr>
              <a:t>:</a:t>
            </a:r>
          </a:p>
          <a:p>
            <a:r>
              <a:rPr lang="en-IN" sz="1700" dirty="0">
                <a:latin typeface="NimbusRomNo9L"/>
              </a:rPr>
              <a:t>We have used </a:t>
            </a:r>
            <a:r>
              <a:rPr lang="en-IN" sz="1700" dirty="0">
                <a:effectLst/>
                <a:latin typeface="NimbusRomNo9L"/>
              </a:rPr>
              <a:t>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Mean Absolute Percentage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E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rror </a:t>
            </a:r>
            <a:r>
              <a:rPr lang="en-IN" sz="1700" dirty="0">
                <a:effectLst/>
                <a:latin typeface="NimbusRomNo9L"/>
              </a:rPr>
              <a:t>(</a:t>
            </a:r>
            <a:r>
              <a:rPr lang="en-IN" sz="1700" b="1" dirty="0">
                <a:effectLst/>
                <a:latin typeface="NimbusRomNo9L"/>
              </a:rPr>
              <a:t>MAPE</a:t>
            </a:r>
            <a:r>
              <a:rPr lang="en-IN" sz="1700" dirty="0">
                <a:effectLst/>
                <a:latin typeface="NimbusRomNo9L"/>
              </a:rPr>
              <a:t>) to measure the forecasting performance.</a:t>
            </a:r>
          </a:p>
          <a:p>
            <a:pPr marL="0" indent="0">
              <a:buNone/>
            </a:pPr>
            <a:endParaRPr lang="el-GR" sz="1700" dirty="0"/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5DCC13CF-75E7-2482-0430-08F2F041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533" y="2687402"/>
            <a:ext cx="543056" cy="211188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5388CA99-7B48-CEFC-838B-F9667B56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30" y="2948852"/>
            <a:ext cx="934839" cy="193893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13F95915-01FF-1416-CA04-88D116211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947" y="2945895"/>
            <a:ext cx="298450" cy="196850"/>
          </a:xfrm>
          <a:prstGeom prst="rect">
            <a:avLst/>
          </a:prstGeom>
        </p:spPr>
      </p:pic>
      <p:pic>
        <p:nvPicPr>
          <p:cNvPr id="18" name="Picture 17" descr="Diagram of forecasting model&#10;&#10;Description automatically generated">
            <a:extLst>
              <a:ext uri="{FF2B5EF4-FFF2-40B4-BE49-F238E27FC236}">
                <a16:creationId xmlns:a16="http://schemas.microsoft.com/office/drawing/2014/main" id="{A175C7ED-5323-016C-D81A-12E223CA7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14" y="3244595"/>
            <a:ext cx="4979531" cy="1776674"/>
          </a:xfrm>
          <a:prstGeom prst="rect">
            <a:avLst/>
          </a:prstGeom>
        </p:spPr>
      </p:pic>
      <p:pic>
        <p:nvPicPr>
          <p:cNvPr id="20" name="Picture 19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95A46600-DF91-66C4-53BE-811B08FC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099" y="5181312"/>
            <a:ext cx="2754485" cy="553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0B43E6-A713-1175-2D84-16BA6DFBE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82" y="5440495"/>
            <a:ext cx="10636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Load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51"/>
            <a:ext cx="9319192" cy="4569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Model Architecture</a:t>
            </a:r>
          </a:p>
          <a:p>
            <a:pPr marL="0" indent="0">
              <a:buNone/>
            </a:pPr>
            <a:r>
              <a:rPr lang="en-US" sz="1300" dirty="0"/>
              <a:t>												</a:t>
            </a:r>
            <a:endParaRPr lang="en-US" dirty="0"/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dirty="0"/>
              <a:t>			</a:t>
            </a:r>
            <a:endParaRPr lang="en-US" sz="1300" dirty="0"/>
          </a:p>
        </p:txBody>
      </p:sp>
      <p:pic>
        <p:nvPicPr>
          <p:cNvPr id="6" name="Picture 5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94FCFEC-6F02-6008-B8B1-EFFE2B80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564" y="4397648"/>
            <a:ext cx="4316866" cy="2112346"/>
          </a:xfrm>
          <a:prstGeom prst="rect">
            <a:avLst/>
          </a:prstGeom>
        </p:spPr>
      </p:pic>
      <p:pic>
        <p:nvPicPr>
          <p:cNvPr id="9" name="Picture 8" descr="A computer code with text&#10;&#10;Description automatically generated">
            <a:extLst>
              <a:ext uri="{FF2B5EF4-FFF2-40B4-BE49-F238E27FC236}">
                <a16:creationId xmlns:a16="http://schemas.microsoft.com/office/drawing/2014/main" id="{1853B464-E4BA-71AE-EB20-9768CA7D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565" y="2072572"/>
            <a:ext cx="4316867" cy="152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41FDC0-F751-44F4-68E6-9F99BDC03A19}"/>
              </a:ext>
            </a:extLst>
          </p:cNvPr>
          <p:cNvSpPr txBox="1"/>
          <p:nvPr/>
        </p:nvSpPr>
        <p:spPr>
          <a:xfrm>
            <a:off x="3196046" y="2952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EB9699-4ADA-2B07-A7CC-98ADCE299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65" y="3710987"/>
            <a:ext cx="4316867" cy="1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Adversarial Attacks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49"/>
            <a:ext cx="9319192" cy="52052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B0F0"/>
                </a:solidFill>
              </a:rPr>
              <a:t>Adversarial Attacks</a:t>
            </a:r>
            <a:endParaRPr lang="en-US" sz="2700" dirty="0"/>
          </a:p>
          <a:p>
            <a:r>
              <a:rPr lang="en-IN" sz="2000" dirty="0">
                <a:effectLst/>
                <a:latin typeface="NimbusRomNo9L"/>
              </a:rPr>
              <a:t>To distort the forecasted values, the attacker has two choices of inserting attack: </a:t>
            </a:r>
            <a:br>
              <a:rPr lang="en-IN" sz="2000" dirty="0">
                <a:effectLst/>
                <a:latin typeface="NimbusRomNo9L"/>
              </a:rPr>
            </a:br>
            <a:r>
              <a:rPr lang="en-IN" sz="2000" dirty="0">
                <a:effectLst/>
                <a:latin typeface="NimbusRomNo9L"/>
              </a:rPr>
              <a:t>1) To attack input features     </a:t>
            </a:r>
            <a:r>
              <a:rPr lang="en-IN" sz="2000" dirty="0">
                <a:effectLst/>
                <a:latin typeface="CMMI7"/>
              </a:rPr>
              <a:t>which is called </a:t>
            </a:r>
            <a:r>
              <a:rPr lang="en-IN" sz="2000" dirty="0">
                <a:solidFill>
                  <a:srgbClr val="00B050"/>
                </a:solidFill>
                <a:effectLst/>
                <a:latin typeface="CMMI7"/>
              </a:rPr>
              <a:t>Black-box attack </a:t>
            </a:r>
            <a:r>
              <a:rPr lang="en-IN" sz="2000" dirty="0">
                <a:solidFill>
                  <a:srgbClr val="00B050"/>
                </a:solidFill>
                <a:latin typeface="CMMI7"/>
              </a:rPr>
              <a:t>strategy</a:t>
            </a:r>
            <a:r>
              <a:rPr lang="en-IN" sz="2000" dirty="0">
                <a:latin typeface="CMMI7"/>
              </a:rPr>
              <a:t> </a:t>
            </a:r>
            <a:r>
              <a:rPr lang="en-IN" sz="2000" dirty="0">
                <a:latin typeface="NimbusRomNo9L"/>
              </a:rPr>
              <a:t>or</a:t>
            </a:r>
            <a:r>
              <a:rPr lang="en-IN" sz="2000" dirty="0">
                <a:effectLst/>
                <a:latin typeface="NimbusRomNo9L"/>
              </a:rPr>
              <a:t> </a:t>
            </a:r>
            <a:br>
              <a:rPr lang="en-IN" sz="2000" dirty="0">
                <a:effectLst/>
                <a:latin typeface="NimbusRomNo9L"/>
              </a:rPr>
            </a:br>
            <a:r>
              <a:rPr lang="en-IN" sz="2000" dirty="0">
                <a:effectLst/>
                <a:latin typeface="NimbusRomNo9L"/>
              </a:rPr>
              <a:t>2) </a:t>
            </a:r>
            <a:r>
              <a:rPr lang="en-IN" sz="2000" dirty="0">
                <a:latin typeface="NimbusRomNo9L"/>
              </a:rPr>
              <a:t>T</a:t>
            </a:r>
            <a:r>
              <a:rPr lang="en-IN" sz="2000" dirty="0">
                <a:effectLst/>
                <a:latin typeface="NimbusRomNo9L"/>
              </a:rPr>
              <a:t>o attack model parameters    </a:t>
            </a:r>
            <a:r>
              <a:rPr lang="en-IN" sz="2000" dirty="0">
                <a:effectLst/>
                <a:latin typeface="CMMI10"/>
              </a:rPr>
              <a:t>which is called </a:t>
            </a:r>
            <a:r>
              <a:rPr lang="en-IN" sz="2000" dirty="0">
                <a:solidFill>
                  <a:srgbClr val="00B050"/>
                </a:solidFill>
                <a:effectLst/>
                <a:latin typeface="CMMI10"/>
              </a:rPr>
              <a:t>White-box attack strategy</a:t>
            </a:r>
            <a:endParaRPr lang="en-IN" sz="2000" dirty="0">
              <a:effectLst/>
              <a:latin typeface="NimbusRomNo9L"/>
            </a:endParaRPr>
          </a:p>
          <a:p>
            <a:r>
              <a:rPr lang="en-IN" sz="2000" dirty="0">
                <a:latin typeface="NimbusRomNo9L"/>
              </a:rPr>
              <a:t>T</a:t>
            </a:r>
            <a:r>
              <a:rPr lang="en-IN" sz="2000" dirty="0">
                <a:effectLst/>
                <a:latin typeface="NimbusRomNo9L"/>
              </a:rPr>
              <a:t>rained model </a:t>
            </a:r>
            <a:r>
              <a:rPr lang="en-IN" sz="2000" dirty="0">
                <a:effectLst/>
                <a:latin typeface="CMMI10"/>
              </a:rPr>
              <a:t>parameters    </a:t>
            </a:r>
            <a:r>
              <a:rPr lang="en-IN" sz="2000" dirty="0">
                <a:effectLst/>
                <a:latin typeface="NimbusRomNo9L"/>
              </a:rPr>
              <a:t>often kept safely by the operators. So, it’s not easy to do White-box based adversarial attack.</a:t>
            </a:r>
          </a:p>
          <a:p>
            <a:r>
              <a:rPr lang="en-IN" sz="2000" dirty="0">
                <a:latin typeface="NimbusRomNo9L"/>
              </a:rPr>
              <a:t>Load Forecasting model uses </a:t>
            </a:r>
            <a:r>
              <a:rPr lang="en-IN" sz="2000" dirty="0">
                <a:effectLst/>
                <a:latin typeface="NimbusRomNo9L"/>
              </a:rPr>
              <a:t>external data such as temperature forecasts          as its input feature which generally comes from external services/APIs. This provides a</a:t>
            </a:r>
            <a:r>
              <a:rPr lang="en-IN" sz="2000" dirty="0">
                <a:effectLst/>
                <a:latin typeface="CMMI7"/>
              </a:rPr>
              <a:t> </a:t>
            </a:r>
            <a:r>
              <a:rPr lang="en-IN" sz="2000" dirty="0">
                <a:effectLst/>
                <a:latin typeface="NimbusRomNo9L"/>
              </a:rPr>
              <a:t>backdoor for the attacker to implement Black-box attack strategy to adversarially modify the temperature data. 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700" b="1" dirty="0">
                <a:solidFill>
                  <a:srgbClr val="00B0F0"/>
                </a:solidFill>
              </a:rPr>
              <a:t>Attacker Objective</a:t>
            </a:r>
            <a:endParaRPr lang="en-US" sz="2700" dirty="0"/>
          </a:p>
          <a:p>
            <a:r>
              <a:rPr lang="en-IN" sz="2000" dirty="0">
                <a:effectLst/>
                <a:latin typeface="NimbusRomNo9L"/>
              </a:rPr>
              <a:t>The attacker goal is to generate adversarial temperature data         </a:t>
            </a:r>
            <a:r>
              <a:rPr lang="en-IN" sz="2000" dirty="0">
                <a:latin typeface="NimbusRomNo9L"/>
              </a:rPr>
              <a:t>which can </a:t>
            </a:r>
            <a:r>
              <a:rPr lang="en-IN" sz="2000" dirty="0">
                <a:effectLst/>
                <a:latin typeface="NimbusRomNo9L"/>
              </a:rPr>
              <a:t>distort the forecasted load as much as possible.</a:t>
            </a:r>
            <a:endParaRPr lang="en-IN" sz="2000" dirty="0"/>
          </a:p>
          <a:p>
            <a:r>
              <a:rPr lang="en-IN" sz="2000" dirty="0">
                <a:effectLst/>
                <a:latin typeface="NimbusRomNo9L"/>
              </a:rPr>
              <a:t>We defined                    to denote the attack direction by attackers. If           </a:t>
            </a:r>
            <a:r>
              <a:rPr lang="el-GR" sz="2000" dirty="0">
                <a:effectLst/>
                <a:latin typeface="NimbusRomNo9L"/>
              </a:rPr>
              <a:t> </a:t>
            </a:r>
            <a:r>
              <a:rPr lang="en-IN" sz="2000" dirty="0">
                <a:effectLst/>
                <a:latin typeface="NimbusRomNo9L"/>
              </a:rPr>
              <a:t>the attacker want to decrease (minimize) the forecasted load and If                the attacker want to increase (maximize) the forecasted load. </a:t>
            </a:r>
          </a:p>
          <a:p>
            <a:r>
              <a:rPr lang="en-IN" sz="2000" dirty="0">
                <a:effectLst/>
                <a:latin typeface="NimbusRomNo9L"/>
              </a:rPr>
              <a:t>Since forecasted load is always positive, we can combine both cases and write </a:t>
            </a:r>
            <a:r>
              <a:rPr lang="en-IN" sz="2000" dirty="0">
                <a:solidFill>
                  <a:srgbClr val="00B050"/>
                </a:solidFill>
                <a:effectLst/>
                <a:latin typeface="NimbusRomNo9L"/>
              </a:rPr>
              <a:t>attacker goal </a:t>
            </a:r>
            <a:r>
              <a:rPr lang="en-IN" sz="2000" dirty="0">
                <a:effectLst/>
                <a:latin typeface="NimbusRomNo9L"/>
              </a:rPr>
              <a:t>as:</a:t>
            </a:r>
            <a:br>
              <a:rPr lang="en-IN" sz="2000" dirty="0">
                <a:effectLst/>
                <a:latin typeface="NimbusRomNo9L"/>
              </a:rPr>
            </a:br>
            <a:endParaRPr lang="en-IN" sz="20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dirty="0"/>
          </a:p>
          <a:p>
            <a:endParaRPr lang="en-IN" sz="1800" dirty="0">
              <a:effectLst/>
              <a:latin typeface="NimbusRomNo9L"/>
            </a:endParaRPr>
          </a:p>
          <a:p>
            <a:endParaRPr lang="en-IN" sz="1600" dirty="0"/>
          </a:p>
          <a:p>
            <a:endParaRPr lang="en-IN" sz="1700" dirty="0"/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</p:txBody>
      </p:sp>
      <p:pic>
        <p:nvPicPr>
          <p:cNvPr id="11" name="Picture 10" descr="A black and white symbol&#10;&#10;Description automatically generated with medium confidence">
            <a:extLst>
              <a:ext uri="{FF2B5EF4-FFF2-40B4-BE49-F238E27FC236}">
                <a16:creationId xmlns:a16="http://schemas.microsoft.com/office/drawing/2014/main" id="{9EDF8B5B-D799-8C38-0F53-91906C76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8" y="5247098"/>
            <a:ext cx="898162" cy="179632"/>
          </a:xfrm>
          <a:prstGeom prst="rect">
            <a:avLst/>
          </a:prstGeom>
        </p:spPr>
      </p:pic>
      <p:pic>
        <p:nvPicPr>
          <p:cNvPr id="14" name="Picture 13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0F0B0F86-366E-0D3D-C0D5-BD00A766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83" y="5246091"/>
            <a:ext cx="501650" cy="177800"/>
          </a:xfrm>
          <a:prstGeom prst="rect">
            <a:avLst/>
          </a:prstGeom>
        </p:spPr>
      </p:pic>
      <p:pic>
        <p:nvPicPr>
          <p:cNvPr id="17" name="Picture 16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0EE72B3E-4DE6-56F7-498A-1026A7CD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69" y="5430779"/>
            <a:ext cx="681256" cy="192922"/>
          </a:xfrm>
          <a:prstGeom prst="rect">
            <a:avLst/>
          </a:prstGeom>
        </p:spPr>
      </p:pic>
      <p:pic>
        <p:nvPicPr>
          <p:cNvPr id="28" name="Picture 27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D3938876-01B9-E954-2FE8-5252526E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566" y="2095875"/>
            <a:ext cx="203200" cy="20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7F360C-6AA3-0BD3-D118-7E2A6E3C9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297" y="2329852"/>
            <a:ext cx="120071" cy="20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1D74AF-8F72-4298-1E7C-A66D36F22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438" y="2664737"/>
            <a:ext cx="118037" cy="199756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55A7A3F2-1E88-4259-0629-E07993A0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584" y="3215667"/>
            <a:ext cx="392924" cy="181801"/>
          </a:xfrm>
          <a:prstGeom prst="rect">
            <a:avLst/>
          </a:prstGeom>
        </p:spPr>
      </p:pic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4B243F7F-B0D9-3ACA-0238-3A7C04D3C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038" y="4716902"/>
            <a:ext cx="372064" cy="192922"/>
          </a:xfrm>
          <a:prstGeom prst="rect">
            <a:avLst/>
          </a:prstGeom>
        </p:spPr>
      </p:pic>
      <p:pic>
        <p:nvPicPr>
          <p:cNvPr id="8" name="Picture 7" descr="A close-up of a black text&#10;&#10;Description automatically generated">
            <a:extLst>
              <a:ext uri="{FF2B5EF4-FFF2-40B4-BE49-F238E27FC236}">
                <a16:creationId xmlns:a16="http://schemas.microsoft.com/office/drawing/2014/main" id="{FC8BA1A2-AB11-F4FF-A109-AF2FDFC83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753" y="6251402"/>
            <a:ext cx="1914526" cy="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Adversarial Attacks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48076"/>
            <a:ext cx="9319192" cy="478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Attacker Knowledge</a:t>
            </a:r>
            <a:endParaRPr lang="en-IN" sz="23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will assume the attacker has access to query the trained load forecasting model</a:t>
            </a:r>
            <a:r>
              <a:rPr lang="en-IN" sz="1700" dirty="0">
                <a:latin typeface="NimbusRomNo9L"/>
              </a:rPr>
              <a:t> for a limited number of times.</a:t>
            </a:r>
          </a:p>
          <a:p>
            <a:endParaRPr lang="en-IN" sz="1700" dirty="0">
              <a:latin typeface="NimbusRomNo9L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Attacker Capability</a:t>
            </a:r>
            <a:endParaRPr lang="en-IN" sz="23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From the attacker perspective, it is necessary to construct </a:t>
            </a:r>
            <a:r>
              <a:rPr lang="en-IN" sz="1700" dirty="0">
                <a:latin typeface="NimbusRomNo9L"/>
              </a:rPr>
              <a:t>adversarial data </a:t>
            </a:r>
            <a:r>
              <a:rPr lang="en-IN" sz="1700" dirty="0">
                <a:effectLst/>
                <a:latin typeface="NimbusRomNo9L"/>
              </a:rPr>
              <a:t>which should not be detected by the power system operator’s bad data detection algorithms. </a:t>
            </a:r>
          </a:p>
          <a:p>
            <a:r>
              <a:rPr lang="en-IN" sz="1700" dirty="0">
                <a:latin typeface="NimbusRomNo9L"/>
              </a:rPr>
              <a:t>So, attacker want to keep                            bounded.</a:t>
            </a:r>
          </a:p>
          <a:p>
            <a:endParaRPr lang="en-IN" sz="1700" dirty="0"/>
          </a:p>
          <a:p>
            <a:pPr marL="0" indent="0">
              <a:buNone/>
            </a:pPr>
            <a:r>
              <a:rPr lang="en-IN" sz="1700" dirty="0">
                <a:latin typeface="NimbusRomNo9L"/>
              </a:rPr>
              <a:t>We can mathematically formulate the</a:t>
            </a:r>
            <a:r>
              <a:rPr lang="en-IN" sz="1700" dirty="0">
                <a:effectLst/>
                <a:latin typeface="NimbusRomNo9L"/>
              </a:rPr>
              <a:t> </a:t>
            </a:r>
            <a:r>
              <a:rPr lang="en-IN" sz="1700" b="1" dirty="0">
                <a:solidFill>
                  <a:srgbClr val="00B050"/>
                </a:solidFill>
                <a:latin typeface="NimbusRomNo9L"/>
              </a:rPr>
              <a:t>A</a:t>
            </a:r>
            <a:r>
              <a:rPr lang="en-IN" sz="1700" b="1" dirty="0">
                <a:solidFill>
                  <a:srgbClr val="00B050"/>
                </a:solidFill>
                <a:effectLst/>
                <a:latin typeface="NimbusRomNo9L"/>
              </a:rPr>
              <a:t>ttacker Adversarial model </a:t>
            </a:r>
            <a:r>
              <a:rPr lang="en-IN" sz="1700" dirty="0">
                <a:effectLst/>
                <a:latin typeface="NimbusRomNo9L"/>
              </a:rPr>
              <a:t>as the below optimization problem: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10" name="Picture 9" descr="A black and white symbol&#10;&#10;Description automatically generated">
            <a:extLst>
              <a:ext uri="{FF2B5EF4-FFF2-40B4-BE49-F238E27FC236}">
                <a16:creationId xmlns:a16="http://schemas.microsoft.com/office/drawing/2014/main" id="{C5620FAF-8BFA-DBCB-7481-07B81533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34" y="4134525"/>
            <a:ext cx="1327150" cy="234950"/>
          </a:xfrm>
          <a:prstGeom prst="rect">
            <a:avLst/>
          </a:prstGeom>
        </p:spPr>
      </p:pic>
      <p:pic>
        <p:nvPicPr>
          <p:cNvPr id="5" name="Picture 4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16F74B50-7267-19B4-A76A-4332F59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87" y="5293445"/>
            <a:ext cx="3892531" cy="8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0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Gradient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72411"/>
            <a:ext cx="9319192" cy="4980639"/>
          </a:xfrm>
        </p:spPr>
        <p:txBody>
          <a:bodyPr>
            <a:normAutofit/>
          </a:bodyPr>
          <a:lstStyle/>
          <a:p>
            <a:r>
              <a:rPr lang="en-IN" sz="1700" dirty="0">
                <a:latin typeface="NimbusRomNo9L"/>
              </a:rPr>
              <a:t>We can reformulate the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Attacker Adversarial Model </a:t>
            </a:r>
            <a:r>
              <a:rPr lang="en-IN" sz="1700" dirty="0">
                <a:solidFill>
                  <a:schemeClr val="tx1"/>
                </a:solidFill>
                <a:latin typeface="NimbusRomNo9L"/>
              </a:rPr>
              <a:t>from constrained optimization to unconstrained optimization problem using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Log Barrier Method </a:t>
            </a:r>
            <a:r>
              <a:rPr lang="en-IN" sz="1700" dirty="0">
                <a:solidFill>
                  <a:schemeClr val="tx1"/>
                </a:solidFill>
                <a:latin typeface="NimbusRomNo9L"/>
              </a:rPr>
              <a:t>as</a:t>
            </a:r>
            <a:r>
              <a:rPr lang="en-IN" sz="1700" dirty="0">
                <a:effectLst/>
                <a:latin typeface="NimbusRomNo9L"/>
              </a:rPr>
              <a:t>: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00" dirty="0"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Then, we can use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Gradient Descent </a:t>
            </a:r>
            <a:r>
              <a:rPr lang="en-IN" sz="1700" dirty="0">
                <a:latin typeface="NimbusRomNo9L"/>
              </a:rPr>
              <a:t>algorithm to find </a:t>
            </a:r>
            <a:r>
              <a:rPr lang="en-IN" sz="1700" dirty="0">
                <a:effectLst/>
                <a:latin typeface="NimbusRomNo9L"/>
              </a:rPr>
              <a:t>suboptimal solution of above problem:</a:t>
            </a: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But w</a:t>
            </a:r>
            <a:r>
              <a:rPr lang="en-IN" sz="1700" dirty="0">
                <a:effectLst/>
                <a:latin typeface="NimbusRomNo9L"/>
              </a:rPr>
              <a:t>e won’t be able to compute gradient                     directly due to lack of knowledge about model parameter    in the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Black-box attack strategy</a:t>
            </a:r>
            <a:r>
              <a:rPr lang="en-IN" sz="1700" dirty="0">
                <a:solidFill>
                  <a:schemeClr val="tx1"/>
                </a:solidFill>
                <a:effectLst/>
                <a:latin typeface="NimbusRomNo9L"/>
              </a:rPr>
              <a:t>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We can approximate the gradient of                using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Finite Difference Method </a:t>
            </a:r>
            <a:r>
              <a:rPr lang="en-IN" sz="1700" dirty="0">
                <a:latin typeface="NimbusRomNo9L"/>
              </a:rPr>
              <a:t>because </a:t>
            </a:r>
            <a:r>
              <a:rPr lang="en-IN" sz="1700" dirty="0">
                <a:effectLst/>
                <a:latin typeface="NimbusRomNo9L"/>
              </a:rPr>
              <a:t>attacker can query the trained load forecasting model for a limited number of times </a:t>
            </a:r>
            <a:r>
              <a:rPr lang="en-IN" sz="1700" dirty="0">
                <a:solidFill>
                  <a:srgbClr val="00B0F0"/>
                </a:solidFill>
                <a:effectLst/>
                <a:latin typeface="NimbusRomNo9L"/>
              </a:rPr>
              <a:t>(attacker knowledge</a:t>
            </a:r>
            <a:r>
              <a:rPr lang="en-IN" sz="1700" dirty="0">
                <a:solidFill>
                  <a:srgbClr val="00B0F0"/>
                </a:solidFill>
                <a:latin typeface="NimbusRomNo9L"/>
              </a:rPr>
              <a:t>)</a:t>
            </a:r>
            <a:r>
              <a:rPr lang="en-IN" sz="1700" dirty="0">
                <a:effectLst/>
                <a:latin typeface="NimbusRomNo9L"/>
              </a:rPr>
              <a:t>: </a:t>
            </a:r>
            <a:br>
              <a:rPr lang="en-IN" sz="1700" dirty="0">
                <a:effectLst/>
              </a:rPr>
            </a:br>
            <a:br>
              <a:rPr lang="en-IN" sz="1700" dirty="0">
                <a:effectLst/>
              </a:rPr>
            </a:br>
            <a:r>
              <a:rPr lang="en-IN" sz="1700" dirty="0"/>
              <a:t>												     </a:t>
            </a:r>
            <a:r>
              <a:rPr lang="en-IN" sz="1300" dirty="0">
                <a:solidFill>
                  <a:srgbClr val="00B0F0"/>
                </a:solidFill>
                <a:latin typeface="NimbusRomNo9L"/>
              </a:rPr>
              <a:t>(Using Finite difference method)</a:t>
            </a:r>
          </a:p>
          <a:p>
            <a:pPr marL="0" indent="0">
              <a:buNone/>
            </a:pPr>
            <a:r>
              <a:rPr lang="en-IN" sz="1700" dirty="0">
                <a:effectLst/>
                <a:latin typeface="NimbusRomNo9L"/>
              </a:rPr>
              <a:t>								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9F7F-061C-AD70-E5D3-272727CE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72" y="2174268"/>
            <a:ext cx="4358200" cy="254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A9F48-20F8-1A50-3F86-FDDE636E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42" y="3053011"/>
            <a:ext cx="3030735" cy="334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44724-DBF1-0BFF-220B-AF86FEDB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85" y="2158171"/>
            <a:ext cx="736987" cy="270374"/>
          </a:xfrm>
          <a:prstGeom prst="rect">
            <a:avLst/>
          </a:prstGeom>
        </p:spPr>
      </p:pic>
      <p:pic>
        <p:nvPicPr>
          <p:cNvPr id="15" name="Picture 1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9589F1FA-0F93-E057-6461-6B895B3CE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925" y="3868213"/>
            <a:ext cx="918764" cy="242692"/>
          </a:xfrm>
          <a:prstGeom prst="rect">
            <a:avLst/>
          </a:prstGeom>
        </p:spPr>
      </p:pic>
      <p:pic>
        <p:nvPicPr>
          <p:cNvPr id="17" name="Picture 16" descr="A black tex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DE29659-2205-2765-72C1-1E6C98B1D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33" y="5227916"/>
            <a:ext cx="2990352" cy="43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075D6-D9C4-00EA-CDAF-6468C9553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170" y="4146286"/>
            <a:ext cx="118037" cy="199756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D9D476E-4BEE-6DBD-C7BE-2A73FD4FE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277" y="4521712"/>
            <a:ext cx="683732" cy="2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524663"/>
            <a:ext cx="9492774" cy="517222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Dataset Used</a:t>
            </a:r>
            <a:endParaRPr lang="en-IN" sz="2300" dirty="0">
              <a:solidFill>
                <a:schemeClr val="tx1"/>
              </a:solidFill>
              <a:effectLst/>
              <a:latin typeface="JetBrains Mono"/>
            </a:endParaRPr>
          </a:p>
          <a:p>
            <a:pPr marL="0" indent="0">
              <a:buNone/>
            </a:pP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13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ENTSO-E Dataset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(European Network of Transmission System Operators for Electricity) for hourly load data in Switzerland.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DarkSky Dataset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hourly temperature and weather Icon information of 8 major cities in Switzerland.</a:t>
            </a:r>
            <a:endParaRPr lang="en-IN" sz="1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Dataset Raw Features</a:t>
            </a:r>
            <a:endParaRPr lang="en-IN" sz="2300" b="1" dirty="0">
              <a:solidFill>
                <a:srgbClr val="080808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IN" sz="13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raw features at each timestamp:</a:t>
            </a:r>
            <a:br>
              <a:rPr lang="en-IN" sz="13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br>
              <a:rPr lang="en-IN" sz="1300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Cities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b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Cities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 Icon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- categorical features </a:t>
            </a:r>
            <a:br>
              <a:rPr lang="en-IN" sz="1300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Holiday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Boolean tells weather holiday in Switzerland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month</a:t>
            </a:r>
            <a:b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day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Hour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hour</a:t>
            </a: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RNN Model Hyperparameters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SEQ_LENGTH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		(Take past 24 timestamp data for forecasting)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FORECAST_HORIZON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	(Want to forecast at t+1 time)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TRAIN_NUM_EPOCHS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	(Number of epochs for training model)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BATCH_SIZE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32		(Number of Batch Size)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FEATURE_DIM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77		(Feature dimension at each timestamp)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Algorithm: 	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 is used</a:t>
            </a:r>
            <a:endParaRPr lang="en-IN" sz="110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Gradient Estimation Hyperparameters</a:t>
            </a:r>
            <a:endParaRPr lang="en-IN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0.01				(Learning rate 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Gradient Descent)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GRAD_NUM_EPOCHS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		(Number of epochs to optimize)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DELTA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0.05				(Step size for FDM)</a:t>
            </a:r>
            <a:b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</a:t>
            </a:r>
            <a:r>
              <a:rPr lang="en-IN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(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 Constant)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TEMPERATURE_VARIATION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	(Maximum temperature variation in F)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Algorithm: </a:t>
            </a:r>
            <a:r>
              <a:rPr lang="en-IN" sz="11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Descent is used</a:t>
            </a:r>
            <a:endParaRPr lang="en-IN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932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5935</TotalTime>
  <Words>1609</Words>
  <Application>Microsoft Macintosh PowerPoint</Application>
  <PresentationFormat>Widescreen</PresentationFormat>
  <Paragraphs>194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Century Gothic</vt:lpstr>
      <vt:lpstr>CMMI10</vt:lpstr>
      <vt:lpstr>CMMI7</vt:lpstr>
      <vt:lpstr>CMSY7</vt:lpstr>
      <vt:lpstr>JetBrains Mono</vt:lpstr>
      <vt:lpstr>NimbusMonL</vt:lpstr>
      <vt:lpstr>NimbusRomNo9L</vt:lpstr>
      <vt:lpstr>Wingdings 3</vt:lpstr>
      <vt:lpstr>Wisp</vt:lpstr>
      <vt:lpstr> Adversarial Attacks on Load Forecasting Model</vt:lpstr>
      <vt:lpstr>Introduction</vt:lpstr>
      <vt:lpstr>Problem Statement</vt:lpstr>
      <vt:lpstr>Load Forecasting Model</vt:lpstr>
      <vt:lpstr>Load Forecasting Model</vt:lpstr>
      <vt:lpstr>Adversarial Attacks Strategy</vt:lpstr>
      <vt:lpstr>Adversarial Attacks Strategy</vt:lpstr>
      <vt:lpstr>Gradient Estimation</vt:lpstr>
      <vt:lpstr>Experimental Setup</vt:lpstr>
      <vt:lpstr>Results</vt:lpstr>
      <vt:lpstr>Results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Adversarial Attacks on Load Forecasting Model</dc:title>
  <dc:creator>Avinash Kumar (avinaku5)</dc:creator>
  <cp:lastModifiedBy>Avinash Kumar (avinaku5)</cp:lastModifiedBy>
  <cp:revision>150</cp:revision>
  <dcterms:created xsi:type="dcterms:W3CDTF">2023-11-06T13:01:56Z</dcterms:created>
  <dcterms:modified xsi:type="dcterms:W3CDTF">2024-01-14T20:15:51Z</dcterms:modified>
</cp:coreProperties>
</file>